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/>
            <a:t>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400" b="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Застосовувати набуті теоретичні знання для розв’язання практичних завдань та змістовно інтерпретувати отримані результати.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DCBE2315-4013-41A1-8D2C-DEE9481AA22A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/>
            <a:t>Знання та розуміння предметної області та розуміння професійної діяльності.</a:t>
          </a:r>
          <a:r>
            <a:rPr lang="uk-UA" sz="1400" b="0" dirty="0" smtClean="0"/>
            <a:t> </a:t>
          </a:r>
          <a:endParaRPr lang="ru-RU" sz="1400" b="0" dirty="0"/>
        </a:p>
      </dgm:t>
    </dgm:pt>
    <dgm:pt modelId="{9E7DFB67-FA94-4164-866C-D6C8D7403817}" type="parTrans" cxnId="{6247CA4D-2CE8-4DED-B0FA-2F23CA658E01}">
      <dgm:prSet/>
      <dgm:spPr/>
    </dgm:pt>
    <dgm:pt modelId="{B8EC9419-4364-4C7C-B8DC-46041B6F6E96}" type="sibTrans" cxnId="{6247CA4D-2CE8-4DED-B0FA-2F23CA658E01}">
      <dgm:prSet/>
      <dgm:spPr/>
    </dgm:pt>
    <dgm:pt modelId="{F6A37C3E-F029-456C-8EAE-1F640157F18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0" dirty="0" smtClean="0"/>
            <a:t>Здатність виявляти особливості функціонування середовища міжнародних економічних відносин та моделей економічного розвитку. </a:t>
          </a:r>
          <a:endParaRPr lang="ru-RU" sz="1400" b="0" dirty="0"/>
        </a:p>
      </dgm:t>
    </dgm:pt>
    <dgm:pt modelId="{77703362-735B-4241-84F0-F1A69FBEA903}" type="parTrans" cxnId="{AA56E49C-9A6B-4F7B-99AE-17793D8F43FB}">
      <dgm:prSet/>
      <dgm:spPr/>
    </dgm:pt>
    <dgm:pt modelId="{52AEBF45-418B-477A-B92F-57B2CA4BFD1B}" type="sibTrans" cxnId="{AA56E49C-9A6B-4F7B-99AE-17793D8F43FB}">
      <dgm:prSet/>
      <dgm:spPr/>
    </dgm:pt>
    <dgm:pt modelId="{2DE1F5AD-361E-4224-968C-9AEBA69387D6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/>
            <a:t>Здатність аналізувати теорії та механізми реалізації міжнародних валютно-фінансових і кредитних відносин.</a:t>
          </a:r>
          <a:endParaRPr lang="ru-RU" sz="1400" b="0" dirty="0"/>
        </a:p>
      </dgm:t>
    </dgm:pt>
    <dgm:pt modelId="{CC6DC58B-84B3-4206-848C-E0A5259E66EF}" type="parTrans" cxnId="{59BF8C62-3920-4A16-AF12-3580683536BF}">
      <dgm:prSet/>
      <dgm:spPr/>
    </dgm:pt>
    <dgm:pt modelId="{5CD4F25E-B31E-4742-991E-CA6DC9173449}" type="sibTrans" cxnId="{59BF8C62-3920-4A16-AF12-3580683536BF}">
      <dgm:prSet/>
      <dgm:spPr/>
    </dgm:pt>
    <dgm:pt modelId="{D44E01A9-21DD-4DA5-8CE2-85E27B251AB9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/>
            <a:t>Здатність спілкуватися на професійному та соціальному рівнях з використанням фахової термінології, включаючи усну і письмову комунікацію державною та іноземними мовами. </a:t>
          </a:r>
          <a:endParaRPr lang="ru-RU" sz="1400" b="0" dirty="0"/>
        </a:p>
      </dgm:t>
    </dgm:pt>
    <dgm:pt modelId="{FD1BEE8E-ED39-4E04-8DE1-375204BEAF6F}" type="parTrans" cxnId="{58DC0A5F-A3D7-4245-A872-2316A8F71137}">
      <dgm:prSet/>
      <dgm:spPr/>
    </dgm:pt>
    <dgm:pt modelId="{CE7E29CC-EDE1-4668-B5AE-1414625F91EE}" type="sibTrans" cxnId="{58DC0A5F-A3D7-4245-A872-2316A8F71137}">
      <dgm:prSet/>
      <dgm:spPr/>
    </dgm:pt>
    <dgm:pt modelId="{C9BD3115-838C-404D-A76D-5533A70DBE4F}">
      <dgm:prSet/>
      <dgm:spPr/>
      <dgm:t>
        <a:bodyPr/>
        <a:lstStyle/>
        <a:p>
          <a:r>
            <a:rPr lang="uk-UA" dirty="0" smtClean="0"/>
            <a:t>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b="1" dirty="0"/>
        </a:p>
      </dgm:t>
    </dgm:pt>
    <dgm:pt modelId="{A7D79827-2308-4AA8-8EB8-D78D04655467}" type="parTrans" cxnId="{4868276C-E6BE-4031-A2DB-6AA8735DCE4E}">
      <dgm:prSet/>
      <dgm:spPr/>
    </dgm:pt>
    <dgm:pt modelId="{6809689D-5659-4D65-8B7A-C7A7037C332F}" type="sibTrans" cxnId="{4868276C-E6BE-4031-A2DB-6AA8735DCE4E}">
      <dgm:prSet/>
      <dgm:spPr/>
    </dgm:pt>
    <dgm:pt modelId="{3EB8F8D5-2B4C-4255-A938-1330751B0C68}">
      <dgm:prSet/>
      <dgm:spPr/>
      <dgm:t>
        <a:bodyPr/>
        <a:lstStyle/>
        <a:p>
          <a:r>
            <a:rPr lang="uk-UA" b="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377593AF-FB14-40FC-880F-B744F60E0D21}" type="parTrans" cxnId="{1C2A0F6F-C04D-4720-82C2-F86BDA27F43F}">
      <dgm:prSet/>
      <dgm:spPr/>
    </dgm:pt>
    <dgm:pt modelId="{3DAE27E6-BCF1-4011-B7C9-6DC893995A90}" type="sibTrans" cxnId="{1C2A0F6F-C04D-4720-82C2-F86BDA27F43F}">
      <dgm:prSet/>
      <dgm:spPr/>
    </dgm:pt>
    <dgm:pt modelId="{AC48F8D3-60C1-4198-A4D2-13E0BF2FC5B4}">
      <dgm:prSet/>
      <dgm:spPr/>
      <dgm:t>
        <a:bodyPr/>
        <a:lstStyle/>
        <a:p>
          <a:r>
            <a:rPr lang="uk-UA" b="0" dirty="0" smtClean="0"/>
            <a:t>Здійснювати комплексний аналіз складних економічних систем, зіставляти та порівнювати їх складові, оцінювати й аргументувати оцінки результативності їх функціонування. </a:t>
          </a:r>
          <a:endParaRPr lang="ru-RU" b="1" dirty="0"/>
        </a:p>
      </dgm:t>
    </dgm:pt>
    <dgm:pt modelId="{E89E7038-158C-40F7-9CD5-47E3DC3B7A16}" type="parTrans" cxnId="{162228B8-8ED2-49E3-A008-79FE89FECA13}">
      <dgm:prSet/>
      <dgm:spPr/>
    </dgm:pt>
    <dgm:pt modelId="{FE6E8E5F-E8D8-4D84-8446-774C97FD4CC9}" type="sibTrans" cxnId="{162228B8-8ED2-49E3-A008-79FE89FECA13}">
      <dgm:prSet/>
      <dgm:spPr/>
    </dgm:pt>
    <dgm:pt modelId="{738F2FE6-B536-4A98-8840-29A5F23F8B4F}">
      <dgm:prSet/>
      <dgm:spPr/>
      <dgm:t>
        <a:bodyPr/>
        <a:lstStyle/>
        <a:p>
          <a:r>
            <a:rPr lang="uk-UA" b="0" dirty="0" smtClean="0"/>
            <a:t>Підбирати і вміло застосовувати аналітичний інструментарій дослідження стану та перспектив розвитку окремих сегментів міжнародних ринків товарів і послуг з використанням сучасних знань про методи, форми й інструменти регулювання міжнародної торгівлі. </a:t>
          </a:r>
          <a:endParaRPr lang="ru-RU" b="1" dirty="0"/>
        </a:p>
      </dgm:t>
    </dgm:pt>
    <dgm:pt modelId="{51C9DAE9-EA72-41F7-A41E-76D74C759DE2}" type="parTrans" cxnId="{40D240FB-6C0F-427C-8368-63AD38EABD9D}">
      <dgm:prSet/>
      <dgm:spPr/>
    </dgm:pt>
    <dgm:pt modelId="{9DE3CB46-7F7A-452D-B9D7-7845081E4869}" type="sibTrans" cxnId="{40D240FB-6C0F-427C-8368-63AD38EABD9D}">
      <dgm:prSet/>
      <dgm:spPr/>
    </dgm:pt>
    <dgm:pt modelId="{E4A9E636-17E1-41E8-8542-5DA991B04BA2}">
      <dgm:prSet/>
      <dgm:spPr/>
      <dgm:t>
        <a:bodyPr/>
        <a:lstStyle/>
        <a:p>
          <a:r>
            <a:rPr lang="uk-UA" b="0" dirty="0" smtClean="0"/>
            <a:t>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b="1" dirty="0"/>
        </a:p>
      </dgm:t>
    </dgm:pt>
    <dgm:pt modelId="{806700D9-C64B-4972-8D93-6886B76F98FE}" type="parTrans" cxnId="{8023BC35-821E-4E60-B1DD-43F4192A1899}">
      <dgm:prSet/>
      <dgm:spPr/>
    </dgm:pt>
    <dgm:pt modelId="{5DD8CE13-9B59-47A0-9A8C-11C6965D026A}" type="sibTrans" cxnId="{8023BC35-821E-4E60-B1DD-43F4192A1899}">
      <dgm:prSet/>
      <dgm:spPr/>
    </dgm:pt>
    <dgm:pt modelId="{E3BFBA06-658C-422B-A5D6-25C8BC857826}">
      <dgm:prSet/>
      <dgm:spPr/>
      <dgm:t>
        <a:bodyPr/>
        <a:lstStyle/>
        <a:p>
          <a:r>
            <a:rPr lang="uk-UA" b="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b="1" dirty="0"/>
        </a:p>
      </dgm:t>
    </dgm:pt>
    <dgm:pt modelId="{03BB1B50-6DAB-4056-8F5E-14BCA48164E9}" type="parTrans" cxnId="{E683D90E-574D-4854-B338-0B8F53567E72}">
      <dgm:prSet/>
      <dgm:spPr/>
    </dgm:pt>
    <dgm:pt modelId="{4C4EC397-E98C-4CA3-9AA3-89EF4755E676}" type="sibTrans" cxnId="{E683D90E-574D-4854-B338-0B8F53567E72}">
      <dgm:prSet/>
      <dgm:spPr/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88BF49-ACA2-43A3-BD19-8653A1335B68}" type="presOf" srcId="{2F765EF8-8090-4156-B75B-356E1AA2D271}" destId="{A3F811A6-A48D-4D2E-AC1E-F7FED23DC4B6}" srcOrd="0" destOrd="1" presId="urn:microsoft.com/office/officeart/2005/8/layout/hList1"/>
    <dgm:cxn modelId="{58DC0A5F-A3D7-4245-A872-2316A8F71137}" srcId="{A5B0D508-9BD5-4180-8A7D-89CC161620E9}" destId="{D44E01A9-21DD-4DA5-8CE2-85E27B251AB9}" srcOrd="4" destOrd="0" parTransId="{FD1BEE8E-ED39-4E04-8DE1-375204BEAF6F}" sibTransId="{CE7E29CC-EDE1-4668-B5AE-1414625F91EE}"/>
    <dgm:cxn modelId="{EB0BF07B-BEE1-45B4-ABD4-988E6B2C1D44}" type="presOf" srcId="{C9BD3115-838C-404D-A76D-5533A70DBE4F}" destId="{A3F811A6-A48D-4D2E-AC1E-F7FED23DC4B6}" srcOrd="0" destOrd="2" presId="urn:microsoft.com/office/officeart/2005/8/layout/hList1"/>
    <dgm:cxn modelId="{6E2B9501-88D3-4336-8FF9-EC4B74B4DC8E}" type="presOf" srcId="{F6A37C3E-F029-456C-8EAE-1F640157F18F}" destId="{E6A29C3B-1927-46A9-B04E-10D0EE1E8148}" srcOrd="0" destOrd="2" presId="urn:microsoft.com/office/officeart/2005/8/layout/hList1"/>
    <dgm:cxn modelId="{20E6A21B-E53D-4374-92CD-4EF1E0035A05}" type="presOf" srcId="{E3BFBA06-658C-422B-A5D6-25C8BC857826}" destId="{A3F811A6-A48D-4D2E-AC1E-F7FED23DC4B6}" srcOrd="0" destOrd="7" presId="urn:microsoft.com/office/officeart/2005/8/layout/hList1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8023BC35-821E-4E60-B1DD-43F4192A1899}" srcId="{17D04685-ECB2-4FC1-82ED-768819C74F47}" destId="{E4A9E636-17E1-41E8-8542-5DA991B04BA2}" srcOrd="6" destOrd="0" parTransId="{806700D9-C64B-4972-8D93-6886B76F98FE}" sibTransId="{5DD8CE13-9B59-47A0-9A8C-11C6965D026A}"/>
    <dgm:cxn modelId="{D2AB290B-D8A1-4B55-AFB7-2E4F054F2E23}" type="presOf" srcId="{D44E01A9-21DD-4DA5-8CE2-85E27B251AB9}" destId="{E6A29C3B-1927-46A9-B04E-10D0EE1E8148}" srcOrd="0" destOrd="4" presId="urn:microsoft.com/office/officeart/2005/8/layout/hList1"/>
    <dgm:cxn modelId="{748C016F-4FB8-4660-B6F7-B074A14B45DC}" type="presOf" srcId="{738F2FE6-B536-4A98-8840-29A5F23F8B4F}" destId="{A3F811A6-A48D-4D2E-AC1E-F7FED23DC4B6}" srcOrd="0" destOrd="5" presId="urn:microsoft.com/office/officeart/2005/8/layout/hList1"/>
    <dgm:cxn modelId="{EC809A91-6330-422D-A803-332A2E3E81A3}" type="presOf" srcId="{955A99EA-B982-41BF-B8B5-4F31753EC8F2}" destId="{E6A29C3B-1927-46A9-B04E-10D0EE1E8148}" srcOrd="0" destOrd="0" presId="urn:microsoft.com/office/officeart/2005/8/layout/hList1"/>
    <dgm:cxn modelId="{DD6379EF-4007-458A-A3AB-902FF01BAEC3}" type="presOf" srcId="{17D04685-ECB2-4FC1-82ED-768819C74F47}" destId="{5C300248-F532-4DD9-9FC2-BD154E5CC705}" srcOrd="0" destOrd="0" presId="urn:microsoft.com/office/officeart/2005/8/layout/hList1"/>
    <dgm:cxn modelId="{6247CA4D-2CE8-4DED-B0FA-2F23CA658E01}" srcId="{A5B0D508-9BD5-4180-8A7D-89CC161620E9}" destId="{DCBE2315-4013-41A1-8D2C-DEE9481AA22A}" srcOrd="1" destOrd="0" parTransId="{9E7DFB67-FA94-4164-866C-D6C8D7403817}" sibTransId="{B8EC9419-4364-4C7C-B8DC-46041B6F6E96}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4868276C-E6BE-4031-A2DB-6AA8735DCE4E}" srcId="{17D04685-ECB2-4FC1-82ED-768819C74F47}" destId="{C9BD3115-838C-404D-A76D-5533A70DBE4F}" srcOrd="2" destOrd="0" parTransId="{A7D79827-2308-4AA8-8EB8-D78D04655467}" sibTransId="{6809689D-5659-4D65-8B7A-C7A7037C332F}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1C2A0F6F-C04D-4720-82C2-F86BDA27F43F}" srcId="{17D04685-ECB2-4FC1-82ED-768819C74F47}" destId="{3EB8F8D5-2B4C-4255-A938-1330751B0C68}" srcOrd="3" destOrd="0" parTransId="{377593AF-FB14-40FC-880F-B744F60E0D21}" sibTransId="{3DAE27E6-BCF1-4011-B7C9-6DC893995A90}"/>
    <dgm:cxn modelId="{AA56E49C-9A6B-4F7B-99AE-17793D8F43FB}" srcId="{A5B0D508-9BD5-4180-8A7D-89CC161620E9}" destId="{F6A37C3E-F029-456C-8EAE-1F640157F18F}" srcOrd="2" destOrd="0" parTransId="{77703362-735B-4241-84F0-F1A69FBEA903}" sibTransId="{52AEBF45-418B-477A-B92F-57B2CA4BFD1B}"/>
    <dgm:cxn modelId="{BC2A0674-1BC1-44CC-8EC5-5447AA15E3DC}" type="presOf" srcId="{AC48F8D3-60C1-4198-A4D2-13E0BF2FC5B4}" destId="{A3F811A6-A48D-4D2E-AC1E-F7FED23DC4B6}" srcOrd="0" destOrd="4" presId="urn:microsoft.com/office/officeart/2005/8/layout/hList1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59BF8C62-3920-4A16-AF12-3580683536BF}" srcId="{A5B0D508-9BD5-4180-8A7D-89CC161620E9}" destId="{2DE1F5AD-361E-4224-968C-9AEBA69387D6}" srcOrd="3" destOrd="0" parTransId="{CC6DC58B-84B3-4206-848C-E0A5259E66EF}" sibTransId="{5CD4F25E-B31E-4742-991E-CA6DC9173449}"/>
    <dgm:cxn modelId="{E683D90E-574D-4854-B338-0B8F53567E72}" srcId="{17D04685-ECB2-4FC1-82ED-768819C74F47}" destId="{E3BFBA06-658C-422B-A5D6-25C8BC857826}" srcOrd="7" destOrd="0" parTransId="{03BB1B50-6DAB-4056-8F5E-14BCA48164E9}" sibTransId="{4C4EC397-E98C-4CA3-9AA3-89EF4755E676}"/>
    <dgm:cxn modelId="{A64BB197-7F0D-4955-9C27-AF2EA2840E20}" type="presOf" srcId="{2DE1F5AD-361E-4224-968C-9AEBA69387D6}" destId="{E6A29C3B-1927-46A9-B04E-10D0EE1E8148}" srcOrd="0" destOrd="3" presId="urn:microsoft.com/office/officeart/2005/8/layout/hList1"/>
    <dgm:cxn modelId="{2CC8BA58-5514-4BC4-98D0-C6DAE04CBC21}" type="presOf" srcId="{E4A9E636-17E1-41E8-8542-5DA991B04BA2}" destId="{A3F811A6-A48D-4D2E-AC1E-F7FED23DC4B6}" srcOrd="0" destOrd="6" presId="urn:microsoft.com/office/officeart/2005/8/layout/hList1"/>
    <dgm:cxn modelId="{205249BF-E054-42DE-9D4D-D7E3F3E7C797}" type="presOf" srcId="{DCBE2315-4013-41A1-8D2C-DEE9481AA22A}" destId="{E6A29C3B-1927-46A9-B04E-10D0EE1E8148}" srcOrd="0" destOrd="1" presId="urn:microsoft.com/office/officeart/2005/8/layout/hList1"/>
    <dgm:cxn modelId="{F4FF757F-9708-41A0-8EF8-3AA7315E9F71}" type="presOf" srcId="{3EB8F8D5-2B4C-4255-A938-1330751B0C68}" destId="{A3F811A6-A48D-4D2E-AC1E-F7FED23DC4B6}" srcOrd="0" destOrd="3" presId="urn:microsoft.com/office/officeart/2005/8/layout/hList1"/>
    <dgm:cxn modelId="{707E5772-A4D3-4787-9FE0-13D91378BB62}" type="presOf" srcId="{677C177C-CC37-489F-8828-B146C86DB344}" destId="{28E609DF-B7AE-4A5E-B939-87476653C313}" srcOrd="0" destOrd="0" presId="urn:microsoft.com/office/officeart/2005/8/layout/hList1"/>
    <dgm:cxn modelId="{162228B8-8ED2-49E3-A008-79FE89FECA13}" srcId="{17D04685-ECB2-4FC1-82ED-768819C74F47}" destId="{AC48F8D3-60C1-4198-A4D2-13E0BF2FC5B4}" srcOrd="4" destOrd="0" parTransId="{E89E7038-158C-40F7-9CD5-47E3DC3B7A16}" sibTransId="{FE6E8E5F-E8D8-4D84-8446-774C97FD4CC9}"/>
    <dgm:cxn modelId="{C73AA47C-8152-4D82-BEE2-9D617341CEFF}" type="presOf" srcId="{A5B0D508-9BD5-4180-8A7D-89CC161620E9}" destId="{211203FF-9CA5-4DA6-99F1-C4E19E9A283D}" srcOrd="0" destOrd="0" presId="urn:microsoft.com/office/officeart/2005/8/layout/hList1"/>
    <dgm:cxn modelId="{68DADC87-02E5-4F4C-8193-F344363AE08B}" type="presOf" srcId="{ACE23462-9DC5-40E9-AB61-F5031EC044D8}" destId="{A3F811A6-A48D-4D2E-AC1E-F7FED23DC4B6}" srcOrd="0" destOrd="0" presId="urn:microsoft.com/office/officeart/2005/8/layout/hList1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40D240FB-6C0F-427C-8368-63AD38EABD9D}" srcId="{17D04685-ECB2-4FC1-82ED-768819C74F47}" destId="{738F2FE6-B536-4A98-8840-29A5F23F8B4F}" srcOrd="5" destOrd="0" parTransId="{51C9DAE9-EA72-41F7-A41E-76D74C759DE2}" sibTransId="{9DE3CB46-7F7A-452D-B9D7-7845081E4869}"/>
    <dgm:cxn modelId="{9E3748AA-5748-4980-B7AF-38D1967795C3}" type="presParOf" srcId="{28E609DF-B7AE-4A5E-B939-87476653C313}" destId="{D5D219E1-BA3C-4219-BCEA-587EC37EC949}" srcOrd="0" destOrd="0" presId="urn:microsoft.com/office/officeart/2005/8/layout/hList1"/>
    <dgm:cxn modelId="{B82595E1-000B-4340-BF99-B6A585B0FC1E}" type="presParOf" srcId="{D5D219E1-BA3C-4219-BCEA-587EC37EC949}" destId="{211203FF-9CA5-4DA6-99F1-C4E19E9A283D}" srcOrd="0" destOrd="0" presId="urn:microsoft.com/office/officeart/2005/8/layout/hList1"/>
    <dgm:cxn modelId="{FB77EF53-324F-4F60-90D2-75222E1DA9E5}" type="presParOf" srcId="{D5D219E1-BA3C-4219-BCEA-587EC37EC949}" destId="{E6A29C3B-1927-46A9-B04E-10D0EE1E8148}" srcOrd="1" destOrd="0" presId="urn:microsoft.com/office/officeart/2005/8/layout/hList1"/>
    <dgm:cxn modelId="{671984FB-11E5-4BF8-A81C-D2B28DB474FC}" type="presParOf" srcId="{28E609DF-B7AE-4A5E-B939-87476653C313}" destId="{976C0B5A-59CC-4289-AF01-BE4B4A203DAE}" srcOrd="1" destOrd="0" presId="urn:microsoft.com/office/officeart/2005/8/layout/hList1"/>
    <dgm:cxn modelId="{053D10AC-0BDB-4532-A490-F75697F77084}" type="presParOf" srcId="{28E609DF-B7AE-4A5E-B939-87476653C313}" destId="{2B05CA0D-F124-4FA6-9411-FC8A24A99229}" srcOrd="2" destOrd="0" presId="urn:microsoft.com/office/officeart/2005/8/layout/hList1"/>
    <dgm:cxn modelId="{CFABC89B-065E-4687-A147-E77DF78D3BAF}" type="presParOf" srcId="{2B05CA0D-F124-4FA6-9411-FC8A24A99229}" destId="{5C300248-F532-4DD9-9FC2-BD154E5CC705}" srcOrd="0" destOrd="0" presId="urn:microsoft.com/office/officeart/2005/8/layout/hList1"/>
    <dgm:cxn modelId="{E0515746-955E-40CB-B60B-4D4F113B26CE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ru-RU" sz="1400" b="0" dirty="0" smtClean="0"/>
            <a:t>. Ф</a:t>
          </a:r>
          <a:r>
            <a:rPr lang="uk-UA" sz="1400" b="0" dirty="0" err="1" smtClean="0"/>
            <a:t>ондовий</a:t>
          </a:r>
          <a:r>
            <a:rPr lang="uk-UA" sz="1400" b="0" dirty="0" smtClean="0"/>
            <a:t> </a:t>
          </a:r>
          <a:r>
            <a:rPr lang="ru-RU" sz="1400" b="0" dirty="0" err="1" smtClean="0"/>
            <a:t>ринок</a:t>
          </a:r>
          <a:r>
            <a:rPr lang="ru-RU" sz="1400" b="0" dirty="0" smtClean="0"/>
            <a:t>: </a:t>
          </a:r>
          <a:r>
            <a:rPr lang="ru-RU" sz="1400" b="0" dirty="0" err="1" smtClean="0"/>
            <a:t>сутність</a:t>
          </a:r>
          <a:r>
            <a:rPr lang="ru-RU" sz="1400" b="0" dirty="0" smtClean="0"/>
            <a:t>, </a:t>
          </a:r>
          <a:r>
            <a:rPr lang="ru-RU" sz="1400" b="0" dirty="0" err="1" smtClean="0"/>
            <a:t>функції</a:t>
          </a:r>
          <a:r>
            <a:rPr lang="ru-RU" sz="1400" b="0" dirty="0" smtClean="0"/>
            <a:t> та роль в </a:t>
          </a:r>
          <a:r>
            <a:rPr lang="ru-RU" sz="1400" b="0" dirty="0" err="1" smtClean="0"/>
            <a:t>економіці</a:t>
          </a:r>
          <a:r>
            <a:rPr lang="ru-RU" sz="1400" b="0" dirty="0" smtClean="0"/>
            <a:t>.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B23B8797-3342-41BA-98D8-20D36CD56217}">
      <dgm:prSet phldrT="[Текст]"/>
      <dgm:spPr/>
      <dgm:t>
        <a:bodyPr/>
        <a:lstStyle/>
        <a:p>
          <a:r>
            <a:rPr lang="ru-RU" b="0" dirty="0" err="1" smtClean="0"/>
            <a:t>Фондова</a:t>
          </a:r>
          <a:r>
            <a:rPr lang="ru-RU" b="0" dirty="0" smtClean="0"/>
            <a:t> </a:t>
          </a:r>
          <a:r>
            <a:rPr lang="ru-RU" b="0" dirty="0" err="1" smtClean="0"/>
            <a:t>біржа</a:t>
          </a:r>
          <a:r>
            <a:rPr lang="ru-RU" b="0" dirty="0" smtClean="0"/>
            <a:t>.</a:t>
          </a:r>
          <a:endParaRPr lang="ru-RU" dirty="0"/>
        </a:p>
      </dgm:t>
    </dgm:pt>
    <dgm:pt modelId="{99777DA7-A2BA-4A5F-B80E-54E64ADFFD60}" type="parTrans" cxnId="{4CDB96FE-186B-455D-9015-C6F109EAD852}">
      <dgm:prSet/>
      <dgm:spPr/>
      <dgm:t>
        <a:bodyPr/>
        <a:lstStyle/>
        <a:p>
          <a:endParaRPr lang="ru-RU"/>
        </a:p>
      </dgm:t>
    </dgm:pt>
    <dgm:pt modelId="{5205CC2C-BA3F-455E-8147-A601C39D8810}" type="sibTrans" cxnId="{4CDB96FE-186B-455D-9015-C6F109EAD852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/>
      <dgm:spPr/>
      <dgm:t>
        <a:bodyPr/>
        <a:lstStyle/>
        <a:p>
          <a:r>
            <a:rPr lang="uk-UA" dirty="0" smtClean="0"/>
            <a:t>Ринок капіталів.</a:t>
          </a:r>
          <a:endParaRPr lang="ru-RU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ru-RU" sz="1400" b="0" dirty="0" err="1" smtClean="0"/>
            <a:t>Регулювання</a:t>
          </a:r>
          <a:r>
            <a:rPr lang="ru-RU" sz="1400" b="0" dirty="0" smtClean="0"/>
            <a:t> </a:t>
          </a:r>
          <a:r>
            <a:rPr lang="ru-RU" sz="1400" b="0" dirty="0" err="1" smtClean="0"/>
            <a:t>фінансового</a:t>
          </a:r>
          <a:r>
            <a:rPr lang="uk-UA" sz="1400" b="0" dirty="0" smtClean="0"/>
            <a:t> р</a:t>
          </a:r>
          <a:r>
            <a:rPr lang="ru-RU" sz="1400" b="0" dirty="0" smtClean="0"/>
            <a:t>инку.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ru-RU" sz="1400" dirty="0" err="1" smtClean="0"/>
            <a:t>Фінансові</a:t>
          </a:r>
          <a:r>
            <a:rPr lang="ru-RU" sz="1400" dirty="0" smtClean="0"/>
            <a:t> </a:t>
          </a:r>
          <a:r>
            <a:rPr lang="ru-RU" sz="1400" dirty="0" err="1" smtClean="0"/>
            <a:t>посередники</a:t>
          </a:r>
          <a:r>
            <a:rPr lang="ru-RU" sz="1400" dirty="0" smtClean="0"/>
            <a:t>.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/>
      <dgm:spPr/>
      <dgm:t>
        <a:bodyPr/>
        <a:lstStyle/>
        <a:p>
          <a:r>
            <a:rPr lang="uk-UA" b="0" dirty="0" smtClean="0"/>
            <a:t>Ринок похідних фінансових інструментів.</a:t>
          </a:r>
          <a:endParaRPr lang="ru-RU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/>
      <dgm:spPr/>
      <dgm:t>
        <a:bodyPr/>
        <a:lstStyle/>
        <a:p>
          <a:r>
            <a:rPr lang="ru-RU" b="0" dirty="0" err="1" smtClean="0"/>
            <a:t>Грошовий</a:t>
          </a:r>
          <a:r>
            <a:rPr lang="ru-RU" b="0" dirty="0" smtClean="0"/>
            <a:t> </a:t>
          </a:r>
          <a:r>
            <a:rPr lang="ru-RU" b="0" dirty="0" err="1" smtClean="0"/>
            <a:t>ринок</a:t>
          </a:r>
          <a:r>
            <a:rPr lang="ru-RU" b="0" dirty="0" smtClean="0"/>
            <a:t> та </a:t>
          </a:r>
          <a:r>
            <a:rPr lang="ru-RU" b="0" dirty="0" err="1" smtClean="0"/>
            <a:t>ринок</a:t>
          </a:r>
          <a:r>
            <a:rPr lang="ru-RU" b="0" dirty="0" smtClean="0"/>
            <a:t> </a:t>
          </a:r>
          <a:r>
            <a:rPr lang="ru-RU" b="0" dirty="0" err="1" smtClean="0"/>
            <a:t>банківських</a:t>
          </a:r>
          <a:r>
            <a:rPr lang="ru-RU" b="0" dirty="0" smtClean="0"/>
            <a:t> </a:t>
          </a:r>
          <a:r>
            <a:rPr lang="ru-RU" b="0" dirty="0" err="1" smtClean="0"/>
            <a:t>позичок</a:t>
          </a:r>
          <a:r>
            <a:rPr lang="ru-RU" b="0" dirty="0" smtClean="0"/>
            <a:t>.</a:t>
          </a:r>
          <a:endParaRPr lang="ru-RU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50787EEF-7A5B-4707-A987-C77707D6C0F4}">
      <dgm:prSet phldrT="[Текст]"/>
      <dgm:spPr/>
      <dgm:t>
        <a:bodyPr/>
        <a:lstStyle/>
        <a:p>
          <a:r>
            <a:rPr lang="uk-UA" dirty="0" smtClean="0"/>
            <a:t>Тема 8</a:t>
          </a:r>
          <a:endParaRPr lang="ru-RU" dirty="0"/>
        </a:p>
      </dgm:t>
    </dgm:pt>
    <dgm:pt modelId="{597D4447-F775-45A5-8E0F-F8F596762315}" type="parTrans" cxnId="{F2791792-9C47-4335-B9B1-B6F9EF163D64}">
      <dgm:prSet/>
      <dgm:spPr/>
      <dgm:t>
        <a:bodyPr/>
        <a:lstStyle/>
        <a:p>
          <a:endParaRPr lang="ru-RU"/>
        </a:p>
      </dgm:t>
    </dgm:pt>
    <dgm:pt modelId="{F2FCCF58-D502-435F-82F0-633C6FC9CC1E}" type="sibTrans" cxnId="{F2791792-9C47-4335-B9B1-B6F9EF163D64}">
      <dgm:prSet/>
      <dgm:spPr/>
      <dgm:t>
        <a:bodyPr/>
        <a:lstStyle/>
        <a:p>
          <a:endParaRPr lang="ru-RU"/>
        </a:p>
      </dgm:t>
    </dgm:pt>
    <dgm:pt modelId="{69F7F05E-B93A-4CC2-ADD9-6E61AFB68EFB}">
      <dgm:prSet phldrT="[Текст]"/>
      <dgm:spPr/>
      <dgm:t>
        <a:bodyPr/>
        <a:lstStyle/>
        <a:p>
          <a:r>
            <a:rPr lang="ru-RU" b="0" dirty="0" err="1" smtClean="0"/>
            <a:t>Процентні</a:t>
          </a:r>
          <a:r>
            <a:rPr lang="ru-RU" b="0" dirty="0" smtClean="0"/>
            <a:t> ставки та </a:t>
          </a:r>
          <a:r>
            <a:rPr lang="ru-RU" b="0" dirty="0" err="1" smtClean="0"/>
            <a:t>вартість</a:t>
          </a:r>
          <a:r>
            <a:rPr lang="ru-RU" b="0" dirty="0" smtClean="0"/>
            <a:t> грошей</a:t>
          </a:r>
          <a:r>
            <a:rPr lang="uk-UA" b="0" dirty="0" smtClean="0"/>
            <a:t> у </a:t>
          </a:r>
          <a:r>
            <a:rPr lang="ru-RU" b="0" dirty="0" err="1" smtClean="0"/>
            <a:t>часі</a:t>
          </a:r>
          <a:r>
            <a:rPr lang="ru-RU" b="0" dirty="0" smtClean="0"/>
            <a:t>.</a:t>
          </a:r>
          <a:endParaRPr lang="ru-RU" dirty="0"/>
        </a:p>
      </dgm:t>
    </dgm:pt>
    <dgm:pt modelId="{8CD8398F-21D8-4826-AB38-FE8AD50B4CBA}" type="parTrans" cxnId="{F0D01806-7131-4E31-9286-849C360967CA}">
      <dgm:prSet/>
      <dgm:spPr/>
      <dgm:t>
        <a:bodyPr/>
        <a:lstStyle/>
        <a:p>
          <a:endParaRPr lang="ru-RU"/>
        </a:p>
      </dgm:t>
    </dgm:pt>
    <dgm:pt modelId="{AD4F434E-B31B-44D2-951B-DB38EBB37FEB}" type="sibTrans" cxnId="{F0D01806-7131-4E31-9286-849C360967CA}">
      <dgm:prSet/>
      <dgm:spPr/>
      <dgm:t>
        <a:bodyPr/>
        <a:lstStyle/>
        <a:p>
          <a:endParaRPr lang="ru-RU"/>
        </a:p>
      </dgm:t>
    </dgm:pt>
    <dgm:pt modelId="{B56FD261-125B-486A-88AD-D40A2A7E0AB1}">
      <dgm:prSet phldrT="[Текст]"/>
      <dgm:spPr/>
      <dgm:t>
        <a:bodyPr/>
        <a:lstStyle/>
        <a:p>
          <a:r>
            <a:rPr lang="uk-UA" dirty="0" smtClean="0"/>
            <a:t>Тема 9</a:t>
          </a:r>
          <a:endParaRPr lang="ru-RU" dirty="0"/>
        </a:p>
      </dgm:t>
    </dgm:pt>
    <dgm:pt modelId="{455A28A8-3D17-44BA-A2C0-B1D89BDAEF5C}" type="parTrans" cxnId="{501673C5-4C52-46B5-91C4-393C883691E4}">
      <dgm:prSet/>
      <dgm:spPr/>
      <dgm:t>
        <a:bodyPr/>
        <a:lstStyle/>
        <a:p>
          <a:endParaRPr lang="ru-RU"/>
        </a:p>
      </dgm:t>
    </dgm:pt>
    <dgm:pt modelId="{B7CC7A89-F760-4F8D-ADF8-604D5BCA5361}" type="sibTrans" cxnId="{501673C5-4C52-46B5-91C4-393C883691E4}">
      <dgm:prSet/>
      <dgm:spPr/>
      <dgm:t>
        <a:bodyPr/>
        <a:lstStyle/>
        <a:p>
          <a:endParaRPr lang="ru-RU"/>
        </a:p>
      </dgm:t>
    </dgm:pt>
    <dgm:pt modelId="{61F9E369-3EE7-46A1-B55F-FDD93023474B}">
      <dgm:prSet phldrT="[Текст]"/>
      <dgm:spPr/>
      <dgm:t>
        <a:bodyPr/>
        <a:lstStyle/>
        <a:p>
          <a:r>
            <a:rPr lang="ru-RU" b="0" dirty="0" err="1" smtClean="0"/>
            <a:t>Ризик</a:t>
          </a:r>
          <a:r>
            <a:rPr lang="ru-RU" b="0" dirty="0" smtClean="0"/>
            <a:t>,  </a:t>
          </a:r>
          <a:r>
            <a:rPr lang="ru-RU" b="0" dirty="0" err="1" smtClean="0"/>
            <a:t>методи</a:t>
          </a:r>
          <a:r>
            <a:rPr lang="ru-RU" b="0" dirty="0" smtClean="0"/>
            <a:t> </a:t>
          </a:r>
          <a:r>
            <a:rPr lang="ru-RU" b="0" dirty="0" err="1" smtClean="0"/>
            <a:t>його</a:t>
          </a:r>
          <a:r>
            <a:rPr lang="ru-RU" b="0" dirty="0" smtClean="0"/>
            <a:t> </a:t>
          </a:r>
          <a:r>
            <a:rPr lang="ru-RU" b="0" dirty="0" err="1" smtClean="0"/>
            <a:t>оцінки</a:t>
          </a:r>
          <a:r>
            <a:rPr lang="ru-RU" b="0" dirty="0" smtClean="0"/>
            <a:t> та </a:t>
          </a:r>
          <a:r>
            <a:rPr lang="ru-RU" b="0" dirty="0" err="1" smtClean="0"/>
            <a:t>управління</a:t>
          </a:r>
          <a:r>
            <a:rPr lang="ru-RU" b="0" dirty="0" smtClean="0"/>
            <a:t>.</a:t>
          </a:r>
          <a:endParaRPr lang="ru-RU" dirty="0"/>
        </a:p>
      </dgm:t>
    </dgm:pt>
    <dgm:pt modelId="{4FF13B0F-008B-4E58-BF6B-AAA2C565FAFD}" type="parTrans" cxnId="{3D086F8D-68D9-4FD4-8F2E-5E65D48D9FC1}">
      <dgm:prSet/>
      <dgm:spPr/>
      <dgm:t>
        <a:bodyPr/>
        <a:lstStyle/>
        <a:p>
          <a:endParaRPr lang="ru-RU"/>
        </a:p>
      </dgm:t>
    </dgm:pt>
    <dgm:pt modelId="{B27D4427-0022-4EF3-A3C5-5051EB609181}" type="sibTrans" cxnId="{3D086F8D-68D9-4FD4-8F2E-5E65D48D9FC1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AC228487-5624-493F-A8DD-9E8186766439}">
      <dgm:prSet phldrT="[Текст]"/>
      <dgm:spPr/>
      <dgm:t>
        <a:bodyPr/>
        <a:lstStyle/>
        <a:p>
          <a:r>
            <a:rPr lang="uk-UA" dirty="0" smtClean="0"/>
            <a:t>Тема 10</a:t>
          </a:r>
          <a:endParaRPr lang="ru-RU" dirty="0"/>
        </a:p>
      </dgm:t>
    </dgm:pt>
    <dgm:pt modelId="{448F931A-0610-4ABF-8151-D48EE78D28A9}" type="parTrans" cxnId="{FD1B4305-F3EB-4107-BA57-6D26CEA78319}">
      <dgm:prSet/>
      <dgm:spPr/>
      <dgm:t>
        <a:bodyPr/>
        <a:lstStyle/>
        <a:p>
          <a:endParaRPr lang="ru-RU"/>
        </a:p>
      </dgm:t>
    </dgm:pt>
    <dgm:pt modelId="{F20ED842-4E11-40EE-B180-1C8D80AF2E33}" type="sibTrans" cxnId="{FD1B4305-F3EB-4107-BA57-6D26CEA78319}">
      <dgm:prSet/>
      <dgm:spPr/>
      <dgm:t>
        <a:bodyPr/>
        <a:lstStyle/>
        <a:p>
          <a:endParaRPr lang="ru-RU"/>
        </a:p>
      </dgm:t>
    </dgm:pt>
    <dgm:pt modelId="{37B626A8-2CDD-4579-B7AD-F4B4727C6970}">
      <dgm:prSet phldrT="[Текст]"/>
      <dgm:spPr/>
      <dgm:t>
        <a:bodyPr/>
        <a:lstStyle/>
        <a:p>
          <a:r>
            <a:rPr lang="uk-UA" dirty="0" smtClean="0"/>
            <a:t>Тема 7</a:t>
          </a:r>
          <a:endParaRPr lang="ru-RU" dirty="0"/>
        </a:p>
      </dgm:t>
    </dgm:pt>
    <dgm:pt modelId="{39B8AF0B-E39F-433D-977A-A8E3985541A6}" type="sibTrans" cxnId="{D29990C7-1D2D-4E67-BBCE-3C348B6E7746}">
      <dgm:prSet/>
      <dgm:spPr/>
      <dgm:t>
        <a:bodyPr/>
        <a:lstStyle/>
        <a:p>
          <a:endParaRPr lang="ru-RU"/>
        </a:p>
      </dgm:t>
    </dgm:pt>
    <dgm:pt modelId="{4C4DE423-A893-4A72-B2B7-2538E3770D1F}" type="parTrans" cxnId="{D29990C7-1D2D-4E67-BBCE-3C348B6E7746}">
      <dgm:prSet/>
      <dgm:spPr/>
      <dgm:t>
        <a:bodyPr/>
        <a:lstStyle/>
        <a:p>
          <a:endParaRPr lang="ru-RU"/>
        </a:p>
      </dgm:t>
    </dgm:pt>
    <dgm:pt modelId="{14F343E0-9E29-4FEF-99E6-CC4F1C61626D}">
      <dgm:prSet phldrT="[Текст]"/>
      <dgm:spPr/>
      <dgm:t>
        <a:bodyPr/>
        <a:lstStyle/>
        <a:p>
          <a:r>
            <a:rPr lang="ru-RU" b="0" dirty="0" err="1" smtClean="0"/>
            <a:t>Валютний</a:t>
          </a:r>
          <a:r>
            <a:rPr lang="ru-RU" b="0" dirty="0" smtClean="0"/>
            <a:t> </a:t>
          </a:r>
          <a:r>
            <a:rPr lang="ru-RU" b="0" dirty="0" err="1" smtClean="0"/>
            <a:t>ринок</a:t>
          </a:r>
          <a:r>
            <a:rPr lang="ru-RU" b="0" dirty="0" smtClean="0"/>
            <a:t>.</a:t>
          </a:r>
          <a:endParaRPr lang="ru-RU" dirty="0"/>
        </a:p>
      </dgm:t>
    </dgm:pt>
    <dgm:pt modelId="{C3D4E5E6-D2BA-420E-AF01-BD7033C9D4CD}" type="sibTrans" cxnId="{229A6A8E-376B-4554-975C-80631377C9DB}">
      <dgm:prSet/>
      <dgm:spPr/>
      <dgm:t>
        <a:bodyPr/>
        <a:lstStyle/>
        <a:p>
          <a:endParaRPr lang="ru-RU"/>
        </a:p>
      </dgm:t>
    </dgm:pt>
    <dgm:pt modelId="{5D015A98-E62C-4D1F-9E14-0A4DC6029965}" type="parTrans" cxnId="{229A6A8E-376B-4554-975C-80631377C9DB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11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10" custScaleX="105064" custScaleY="11387" custLinFactNeighborX="2108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11" custScaleX="75621" custScaleY="10126" custLinFactNeighborX="-27" custLinFactNeighborY="-11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A7DB2-E651-4238-887F-A3F7EE503B25}" type="pres">
      <dgm:prSet presAssocID="{58AAF40F-A002-4470-8BE7-CACB7C87E47D}" presName="descendantText" presStyleLbl="alignAccFollowNode1" presStyleIdx="1" presStyleCnt="10" custScaleX="105064" custScaleY="11387" custLinFactY="44481" custLinFactNeighborX="21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11" custScaleX="75621" custScaleY="10126" custLinFactNeighborX="-27" custLinFactNeighborY="170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22DAD-6041-4047-9F51-037DDE0BE0A6}" type="pres">
      <dgm:prSet presAssocID="{7B53AC63-5CE5-4A6E-8144-795F9C19DA53}" presName="descendantText" presStyleLbl="alignAccFollowNode1" presStyleIdx="2" presStyleCnt="10" custScaleX="105064" custScaleY="11387" custLinFactNeighborX="2108" custLinFactNeighborY="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11" custScaleX="75621" custScaleY="10126" custLinFactNeighborX="-27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9B79-4ECB-446A-A451-54BB9AE4AA42}" type="pres">
      <dgm:prSet presAssocID="{C53CEBA0-3A8A-4520-AD11-3F9176CA29F8}" presName="descendantText" presStyleLbl="alignAccFollowNode1" presStyleIdx="3" presStyleCnt="10" custScaleX="105064" custScaleY="11387" custLinFactNeighborX="2108" custLinFactNeighborY="-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11" custScaleX="75621" custScaleY="10126" custLinFactNeighborX="-27" custLinFactNeighborY="-27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16E0-3DAE-478C-AE3D-7DE78F584BB3}" type="pres">
      <dgm:prSet presAssocID="{1E314620-E820-407B-AD0D-7C36C6F9B910}" presName="descendantText" presStyleLbl="alignAccFollowNode1" presStyleIdx="4" presStyleCnt="10" custScaleX="105064" custScaleY="11387" custLinFactNeighborX="2108" custLinFactNeighborY="-3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11" custScaleX="75621" custScaleY="10126" custLinFactNeighborX="-27" custLinFactNeighborY="-162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3E6EA-14DC-4014-9F7B-FEEA2F17A3E7}" type="pres">
      <dgm:prSet presAssocID="{1D04E47B-01DB-4FF9-A460-8A6E0BA92F8F}" presName="descendantText" presStyleLbl="alignAccFollowNode1" presStyleIdx="5" presStyleCnt="10" custScaleX="105064" custScaleY="11387" custLinFactNeighborX="2108" custLinFactNeighborY="-20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11" custScaleX="75621" custScaleY="10126" custLinFactNeighborX="-27" custLinFactNeighborY="-16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30A3-8477-4A92-8603-55863A8719B7}" type="pres">
      <dgm:prSet presAssocID="{A80B2E66-6DCD-4E5D-B955-25971B0F3521}" presName="descendantText" presStyleLbl="alignAccFollowNode1" presStyleIdx="6" presStyleCnt="10" custScaleX="105064" custScaleY="11387" custLinFactNeighborX="2108" custLinFactNeighborY="-2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1FD662F9-4B22-4303-945E-6A23BBA898FB}" type="pres">
      <dgm:prSet presAssocID="{50787EEF-7A5B-4707-A987-C77707D6C0F4}" presName="linNode" presStyleCnt="0"/>
      <dgm:spPr/>
    </dgm:pt>
    <dgm:pt modelId="{28C54D4E-BE80-4907-A1CB-800D963ACDD5}" type="pres">
      <dgm:prSet presAssocID="{50787EEF-7A5B-4707-A987-C77707D6C0F4}" presName="parentText" presStyleLbl="node1" presStyleIdx="7" presStyleCnt="11" custScaleX="75621" custScaleY="10126" custLinFactNeighborX="-27" custLinFactNeighborY="-3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311CA-7BC5-4D27-A918-526FBC92DCDC}" type="pres">
      <dgm:prSet presAssocID="{50787EEF-7A5B-4707-A987-C77707D6C0F4}" presName="descendantText" presStyleLbl="alignAccFollowNode1" presStyleIdx="7" presStyleCnt="10" custScaleX="105064" custScaleY="11387" custLinFactNeighborX="2108" custLinFactNeighborY="-22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5AA35-CBDD-4993-8E1E-BE3179FF1E86}" type="pres">
      <dgm:prSet presAssocID="{F2FCCF58-D502-435F-82F0-633C6FC9CC1E}" presName="sp" presStyleCnt="0"/>
      <dgm:spPr/>
    </dgm:pt>
    <dgm:pt modelId="{D8024D16-92E5-47C7-93E3-97F1840757A9}" type="pres">
      <dgm:prSet presAssocID="{37B626A8-2CDD-4579-B7AD-F4B4727C6970}" presName="linNode" presStyleCnt="0"/>
      <dgm:spPr/>
    </dgm:pt>
    <dgm:pt modelId="{1BC98EDD-01C6-48D5-9900-7B18274A0F20}" type="pres">
      <dgm:prSet presAssocID="{37B626A8-2CDD-4579-B7AD-F4B4727C6970}" presName="parentText" presStyleLbl="node1" presStyleIdx="8" presStyleCnt="11" custScaleX="75621" custScaleY="10126" custLinFactNeighborX="-27" custLinFactNeighborY="-32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35A3-24F8-4FFB-95EE-07FFE91B9C64}" type="pres">
      <dgm:prSet presAssocID="{37B626A8-2CDD-4579-B7AD-F4B4727C6970}" presName="descendantText" presStyleLbl="alignAccFollowNode1" presStyleIdx="8" presStyleCnt="10" custScaleX="105064" custScaleY="11387" custLinFactNeighborX="2108" custLinFactNeighborY="-23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8BA2-1D1F-4178-B7DE-595F1536A436}" type="pres">
      <dgm:prSet presAssocID="{39B8AF0B-E39F-433D-977A-A8E3985541A6}" presName="sp" presStyleCnt="0"/>
      <dgm:spPr/>
    </dgm:pt>
    <dgm:pt modelId="{1A2304A8-674A-4436-AFFB-5032C1F16575}" type="pres">
      <dgm:prSet presAssocID="{B56FD261-125B-486A-88AD-D40A2A7E0AB1}" presName="linNode" presStyleCnt="0"/>
      <dgm:spPr/>
    </dgm:pt>
    <dgm:pt modelId="{A57C7F56-00A7-426B-B203-64B97F2807CD}" type="pres">
      <dgm:prSet presAssocID="{B56FD261-125B-486A-88AD-D40A2A7E0AB1}" presName="parentText" presStyleLbl="node1" presStyleIdx="9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E4642-581E-4A7C-B48D-C6ED68FCB327}" type="pres">
      <dgm:prSet presAssocID="{B56FD261-125B-486A-88AD-D40A2A7E0AB1}" presName="descendantText" presStyleLbl="alignAccFollowNode1" presStyleIdx="9" presStyleCnt="10" custScaleX="105064" custScaleY="11387" custLinFactNeighborX="2108" custLinFactNeighborY="-24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227C7-68DA-4F91-A82B-EA1F442DF787}" type="pres">
      <dgm:prSet presAssocID="{B7CC7A89-F760-4F8D-ADF8-604D5BCA5361}" presName="sp" presStyleCnt="0"/>
      <dgm:spPr/>
    </dgm:pt>
    <dgm:pt modelId="{023F3EF6-AA52-495C-A16F-89950791B3F8}" type="pres">
      <dgm:prSet presAssocID="{AC228487-5624-493F-A8DD-9E8186766439}" presName="linNode" presStyleCnt="0"/>
      <dgm:spPr/>
    </dgm:pt>
    <dgm:pt modelId="{DB695B73-3375-41F9-B052-C19260A94535}" type="pres">
      <dgm:prSet presAssocID="{AC228487-5624-493F-A8DD-9E8186766439}" presName="parentText" presStyleLbl="node1" presStyleIdx="10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D29990C7-1D2D-4E67-BBCE-3C348B6E7746}" srcId="{1DA4DCA4-E2D6-4876-BB68-B095700A7FCC}" destId="{37B626A8-2CDD-4579-B7AD-F4B4727C6970}" srcOrd="8" destOrd="0" parTransId="{4C4DE423-A893-4A72-B2B7-2538E3770D1F}" sibTransId="{39B8AF0B-E39F-433D-977A-A8E3985541A6}"/>
    <dgm:cxn modelId="{08355D2D-0725-4734-B00D-764A7258C208}" type="presOf" srcId="{B23B8797-3342-41BA-98D8-20D36CD56217}" destId="{AD7A7DB2-E651-4238-887F-A3F7EE503B25}" srcOrd="0" destOrd="0" presId="urn:microsoft.com/office/officeart/2005/8/layout/vList5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FD1B4305-F3EB-4107-BA57-6D26CEA78319}" srcId="{1DA4DCA4-E2D6-4876-BB68-B095700A7FCC}" destId="{AC228487-5624-493F-A8DD-9E8186766439}" srcOrd="10" destOrd="0" parTransId="{448F931A-0610-4ABF-8151-D48EE78D28A9}" sibTransId="{F20ED842-4E11-40EE-B180-1C8D80AF2E33}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264E3C22-B6C2-42DF-8671-29E65E2D0836}" type="presOf" srcId="{B56FD261-125B-486A-88AD-D40A2A7E0AB1}" destId="{A57C7F56-00A7-426B-B203-64B97F2807CD}" srcOrd="0" destOrd="0" presId="urn:microsoft.com/office/officeart/2005/8/layout/vList5"/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D2CD779B-481B-4A8F-9FEE-0DBF648E7768}" type="presOf" srcId="{50787EEF-7A5B-4707-A987-C77707D6C0F4}" destId="{28C54D4E-BE80-4907-A1CB-800D963ACDD5}" srcOrd="0" destOrd="0" presId="urn:microsoft.com/office/officeart/2005/8/layout/vList5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EFEE90D3-4716-468B-9E19-3276377C45E7}" type="presOf" srcId="{69F7F05E-B93A-4CC2-ADD9-6E61AFB68EFB}" destId="{500235A3-24F8-4FFB-95EE-07FFE91B9C64}" srcOrd="0" destOrd="0" presId="urn:microsoft.com/office/officeart/2005/8/layout/vList5"/>
    <dgm:cxn modelId="{4CDB96FE-186B-455D-9015-C6F109EAD852}" srcId="{58AAF40F-A002-4470-8BE7-CACB7C87E47D}" destId="{B23B8797-3342-41BA-98D8-20D36CD56217}" srcOrd="0" destOrd="0" parTransId="{99777DA7-A2BA-4A5F-B80E-54E64ADFFD60}" sibTransId="{5205CC2C-BA3F-455E-8147-A601C39D8810}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7A621543-BAB5-47A8-B8EA-BD7871F3C905}" type="presOf" srcId="{37B626A8-2CDD-4579-B7AD-F4B4727C6970}" destId="{1BC98EDD-01C6-48D5-9900-7B18274A0F20}" srcOrd="0" destOrd="0" presId="urn:microsoft.com/office/officeart/2005/8/layout/vList5"/>
    <dgm:cxn modelId="{1BAB8B28-28BB-491F-9EFB-F7988BB7F0DE}" type="presOf" srcId="{61F9E369-3EE7-46A1-B55F-FDD93023474B}" destId="{513E4642-581E-4A7C-B48D-C6ED68FCB327}" srcOrd="0" destOrd="0" presId="urn:microsoft.com/office/officeart/2005/8/layout/vList5"/>
    <dgm:cxn modelId="{501673C5-4C52-46B5-91C4-393C883691E4}" srcId="{1DA4DCA4-E2D6-4876-BB68-B095700A7FCC}" destId="{B56FD261-125B-486A-88AD-D40A2A7E0AB1}" srcOrd="9" destOrd="0" parTransId="{455A28A8-3D17-44BA-A2C0-B1D89BDAEF5C}" sibTransId="{B7CC7A89-F760-4F8D-ADF8-604D5BCA5361}"/>
    <dgm:cxn modelId="{59A1F96B-9E6D-425D-A3E1-81528DB16572}" type="presOf" srcId="{14F343E0-9E29-4FEF-99E6-CC4F1C61626D}" destId="{A61311CA-7BC5-4D27-A918-526FBC92DCDC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CB340D4C-C9EC-45ED-927A-E066CBB6FBB8}" type="presOf" srcId="{AC228487-5624-493F-A8DD-9E8186766439}" destId="{DB695B73-3375-41F9-B052-C19260A94535}" srcOrd="0" destOrd="0" presId="urn:microsoft.com/office/officeart/2005/8/layout/vList5"/>
    <dgm:cxn modelId="{229A6A8E-376B-4554-975C-80631377C9DB}" srcId="{50787EEF-7A5B-4707-A987-C77707D6C0F4}" destId="{14F343E0-9E29-4FEF-99E6-CC4F1C61626D}" srcOrd="0" destOrd="0" parTransId="{5D015A98-E62C-4D1F-9E14-0A4DC6029965}" sibTransId="{C3D4E5E6-D2BA-420E-AF01-BD7033C9D4CD}"/>
    <dgm:cxn modelId="{F0D01806-7131-4E31-9286-849C360967CA}" srcId="{37B626A8-2CDD-4579-B7AD-F4B4727C6970}" destId="{69F7F05E-B93A-4CC2-ADD9-6E61AFB68EFB}" srcOrd="0" destOrd="0" parTransId="{8CD8398F-21D8-4826-AB38-FE8AD50B4CBA}" sibTransId="{AD4F434E-B31B-44D2-951B-DB38EBB37FEB}"/>
    <dgm:cxn modelId="{F2791792-9C47-4335-B9B1-B6F9EF163D64}" srcId="{1DA4DCA4-E2D6-4876-BB68-B095700A7FCC}" destId="{50787EEF-7A5B-4707-A987-C77707D6C0F4}" srcOrd="7" destOrd="0" parTransId="{597D4447-F775-45A5-8E0F-F8F596762315}" sibTransId="{F2FCCF58-D502-435F-82F0-633C6FC9CC1E}"/>
    <dgm:cxn modelId="{3D086F8D-68D9-4FD4-8F2E-5E65D48D9FC1}" srcId="{B56FD261-125B-486A-88AD-D40A2A7E0AB1}" destId="{61F9E369-3EE7-46A1-B55F-FDD93023474B}" srcOrd="0" destOrd="0" parTransId="{4FF13B0F-008B-4E58-BF6B-AAA2C565FAFD}" sibTransId="{B27D4427-0022-4EF3-A3C5-5051EB609181}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62A8D70E-AA71-4BE8-A064-192F041FD8A9}" type="presParOf" srcId="{43C42AB5-38D2-4FE9-BBED-63120E6F367C}" destId="{AD7A7DB2-E651-4238-887F-A3F7EE503B25}" srcOrd="1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994A39-D480-43B2-A940-66EE9F98736D}" type="presParOf" srcId="{288B7889-9D48-48CF-97B4-756D0A95064B}" destId="{56339BC0-338C-41A3-BDD2-BADB779F5027}" srcOrd="13" destOrd="0" presId="urn:microsoft.com/office/officeart/2005/8/layout/vList5"/>
    <dgm:cxn modelId="{B0E5CA90-618E-4662-9FAF-6762F0D6A375}" type="presParOf" srcId="{288B7889-9D48-48CF-97B4-756D0A95064B}" destId="{1FD662F9-4B22-4303-945E-6A23BBA898FB}" srcOrd="14" destOrd="0" presId="urn:microsoft.com/office/officeart/2005/8/layout/vList5"/>
    <dgm:cxn modelId="{11DF9E62-BEEA-481D-BDDC-7FE24017D20A}" type="presParOf" srcId="{1FD662F9-4B22-4303-945E-6A23BBA898FB}" destId="{28C54D4E-BE80-4907-A1CB-800D963ACDD5}" srcOrd="0" destOrd="0" presId="urn:microsoft.com/office/officeart/2005/8/layout/vList5"/>
    <dgm:cxn modelId="{A16628DC-D578-4A14-B481-6A7A56B8F96D}" type="presParOf" srcId="{1FD662F9-4B22-4303-945E-6A23BBA898FB}" destId="{A61311CA-7BC5-4D27-A918-526FBC92DCDC}" srcOrd="1" destOrd="0" presId="urn:microsoft.com/office/officeart/2005/8/layout/vList5"/>
    <dgm:cxn modelId="{AD5FD79A-B097-4F66-802A-1D8898417888}" type="presParOf" srcId="{288B7889-9D48-48CF-97B4-756D0A95064B}" destId="{E105AA35-CBDD-4993-8E1E-BE3179FF1E86}" srcOrd="15" destOrd="0" presId="urn:microsoft.com/office/officeart/2005/8/layout/vList5"/>
    <dgm:cxn modelId="{F38BC51B-8EFF-423D-8099-955B61D53D2F}" type="presParOf" srcId="{288B7889-9D48-48CF-97B4-756D0A95064B}" destId="{D8024D16-92E5-47C7-93E3-97F1840757A9}" srcOrd="16" destOrd="0" presId="urn:microsoft.com/office/officeart/2005/8/layout/vList5"/>
    <dgm:cxn modelId="{4CA0C6E5-900E-4A83-A960-E759CACEAA2B}" type="presParOf" srcId="{D8024D16-92E5-47C7-93E3-97F1840757A9}" destId="{1BC98EDD-01C6-48D5-9900-7B18274A0F20}" srcOrd="0" destOrd="0" presId="urn:microsoft.com/office/officeart/2005/8/layout/vList5"/>
    <dgm:cxn modelId="{B2182F45-6B7F-4539-B47B-CE6EA89DAD1E}" type="presParOf" srcId="{D8024D16-92E5-47C7-93E3-97F1840757A9}" destId="{500235A3-24F8-4FFB-95EE-07FFE91B9C64}" srcOrd="1" destOrd="0" presId="urn:microsoft.com/office/officeart/2005/8/layout/vList5"/>
    <dgm:cxn modelId="{9F951A63-4825-42E0-ABBC-7D51A5A4C705}" type="presParOf" srcId="{288B7889-9D48-48CF-97B4-756D0A95064B}" destId="{69AC8BA2-1D1F-4178-B7DE-595F1536A436}" srcOrd="17" destOrd="0" presId="urn:microsoft.com/office/officeart/2005/8/layout/vList5"/>
    <dgm:cxn modelId="{3BF47583-F3EC-4B9A-821E-2D9C7759124C}" type="presParOf" srcId="{288B7889-9D48-48CF-97B4-756D0A95064B}" destId="{1A2304A8-674A-4436-AFFB-5032C1F16575}" srcOrd="18" destOrd="0" presId="urn:microsoft.com/office/officeart/2005/8/layout/vList5"/>
    <dgm:cxn modelId="{508E7361-0219-49A0-BAF2-0CA8FD47AC7A}" type="presParOf" srcId="{1A2304A8-674A-4436-AFFB-5032C1F16575}" destId="{A57C7F56-00A7-426B-B203-64B97F2807CD}" srcOrd="0" destOrd="0" presId="urn:microsoft.com/office/officeart/2005/8/layout/vList5"/>
    <dgm:cxn modelId="{546FBA6F-31A8-4F4E-B5F3-C34F7D605DA3}" type="presParOf" srcId="{1A2304A8-674A-4436-AFFB-5032C1F16575}" destId="{513E4642-581E-4A7C-B48D-C6ED68FCB327}" srcOrd="1" destOrd="0" presId="urn:microsoft.com/office/officeart/2005/8/layout/vList5"/>
    <dgm:cxn modelId="{9A920F3F-BA37-4CCA-957B-6240CC45720E}" type="presParOf" srcId="{288B7889-9D48-48CF-97B4-756D0A95064B}" destId="{F18227C7-68DA-4F91-A82B-EA1F442DF787}" srcOrd="19" destOrd="0" presId="urn:microsoft.com/office/officeart/2005/8/layout/vList5"/>
    <dgm:cxn modelId="{E359F883-34AF-45F6-9C33-8F76FD129525}" type="presParOf" srcId="{288B7889-9D48-48CF-97B4-756D0A95064B}" destId="{023F3EF6-AA52-495C-A16F-89950791B3F8}" srcOrd="20" destOrd="0" presId="urn:microsoft.com/office/officeart/2005/8/layout/vList5"/>
    <dgm:cxn modelId="{D21E26F4-2A54-46FD-A6CC-99B261D2DBE1}" type="presParOf" srcId="{023F3EF6-AA52-495C-A16F-89950791B3F8}" destId="{DB695B73-3375-41F9-B052-C19260A9453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192912"/>
          <a:ext cx="3845569" cy="405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192912"/>
        <a:ext cx="3845569" cy="405208"/>
      </dsp:txXfrm>
    </dsp:sp>
    <dsp:sp modelId="{E6A29C3B-1927-46A9-B04E-10D0EE1E8148}">
      <dsp:nvSpPr>
        <dsp:cNvPr id="0" name=""/>
        <dsp:cNvSpPr/>
      </dsp:nvSpPr>
      <dsp:spPr>
        <a:xfrm>
          <a:off x="40" y="598121"/>
          <a:ext cx="3845569" cy="4570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4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Знання та розуміння предметної області та розуміння професійної діяльності.</a:t>
          </a:r>
          <a:r>
            <a:rPr lang="uk-UA" sz="1400" b="0" kern="1200" dirty="0" smtClean="0"/>
            <a:t> </a:t>
          </a:r>
          <a:endParaRPr lang="ru-RU" sz="1400" b="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1400" b="0" kern="1200" dirty="0" smtClean="0"/>
            <a:t>Здатність виявляти особливості функціонування середовища міжнародних економічних відносин та моделей економічного розвитку. </a:t>
          </a:r>
          <a:endParaRPr lang="ru-RU" sz="14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Здатність аналізувати теорії та механізми реалізації міжнародних валютно-фінансових і кредитних відносин.</a:t>
          </a:r>
          <a:endParaRPr lang="ru-RU" sz="14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Здатність спілкуватися на професійному та соціальному рівнях з використанням фахової термінології, включаючи усну і письмову комунікацію державною та іноземними мовами. </a:t>
          </a:r>
          <a:endParaRPr lang="ru-RU" sz="1400" b="0" kern="1200" dirty="0"/>
        </a:p>
      </dsp:txBody>
      <dsp:txXfrm>
        <a:off x="40" y="598121"/>
        <a:ext cx="3845569" cy="4570424"/>
      </dsp:txXfrm>
    </dsp:sp>
    <dsp:sp modelId="{5C300248-F532-4DD9-9FC2-BD154E5CC705}">
      <dsp:nvSpPr>
        <dsp:cNvPr id="0" name=""/>
        <dsp:cNvSpPr/>
      </dsp:nvSpPr>
      <dsp:spPr>
        <a:xfrm>
          <a:off x="4383989" y="192912"/>
          <a:ext cx="3845569" cy="405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192912"/>
        <a:ext cx="3845569" cy="405208"/>
      </dsp:txXfrm>
    </dsp:sp>
    <dsp:sp modelId="{A3F811A6-A48D-4D2E-AC1E-F7FED23DC4B6}">
      <dsp:nvSpPr>
        <dsp:cNvPr id="0" name=""/>
        <dsp:cNvSpPr/>
      </dsp:nvSpPr>
      <dsp:spPr>
        <a:xfrm>
          <a:off x="4383989" y="598121"/>
          <a:ext cx="3845569" cy="4570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Застосовувати набуті теоретичні знання для розв’язання практичних завдань та змістовно інтерпретувати отримані результати.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sz="1000" b="0" kern="1200" dirty="0" err="1" smtClean="0"/>
            <a:t>мега-</a:t>
          </a:r>
          <a:r>
            <a:rPr lang="uk-UA" sz="1000" b="0" kern="1200" dirty="0" smtClean="0"/>
            <a:t>, </a:t>
          </a:r>
          <a:r>
            <a:rPr lang="uk-UA" sz="1000" b="0" kern="1200" dirty="0" err="1" smtClean="0"/>
            <a:t>макро-</a:t>
          </a:r>
          <a:r>
            <a:rPr lang="uk-UA" sz="1000" b="0" kern="1200" dirty="0" smtClean="0"/>
            <a:t>, </a:t>
          </a:r>
          <a:r>
            <a:rPr lang="uk-UA" sz="1000" b="0" kern="1200" dirty="0" err="1" smtClean="0"/>
            <a:t>мезо-</a:t>
          </a:r>
          <a:r>
            <a:rPr lang="uk-UA" sz="1000" b="0" kern="1200" dirty="0" smtClean="0"/>
            <a:t> і </a:t>
          </a:r>
          <a:r>
            <a:rPr lang="uk-UA" sz="1000" b="0" kern="1200" dirty="0" err="1" smtClean="0"/>
            <a:t>мікрорівнях</a:t>
          </a:r>
          <a:r>
            <a:rPr lang="uk-UA" sz="1000" b="0" kern="1200" dirty="0" smtClean="0"/>
            <a:t>.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Здійснювати комплексний аналіз складних економічних систем, зіставляти та порівнювати їх складові, оцінювати й аргументувати оцінки результативності їх функціонування.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Підбирати і вміло застосовувати аналітичний інструментарій дослідження стану та перспектив розвитку окремих сегментів міжнародних ринків товарів і послуг з використанням сучасних знань про методи, форми й інструменти регулювання міжнародної торгівлі.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b="0" kern="120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sz="1000" b="1" kern="1200" dirty="0"/>
        </a:p>
      </dsp:txBody>
      <dsp:txXfrm>
        <a:off x="4383989" y="598121"/>
        <a:ext cx="3845569" cy="45704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150312" y="-2462976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. Ф</a:t>
          </a:r>
          <a:r>
            <a:rPr lang="uk-UA" sz="1400" b="0" kern="1200" dirty="0" err="1" smtClean="0"/>
            <a:t>ондовий</a:t>
          </a:r>
          <a:r>
            <a:rPr lang="uk-UA" sz="1400" b="0" kern="1200" dirty="0" smtClean="0"/>
            <a:t> </a:t>
          </a:r>
          <a:r>
            <a:rPr lang="ru-RU" sz="1400" b="0" kern="1200" dirty="0" err="1" smtClean="0"/>
            <a:t>ринок</a:t>
          </a:r>
          <a:r>
            <a:rPr lang="ru-RU" sz="1400" b="0" kern="1200" dirty="0" smtClean="0"/>
            <a:t>: </a:t>
          </a:r>
          <a:r>
            <a:rPr lang="ru-RU" sz="1400" b="0" kern="1200" dirty="0" err="1" smtClean="0"/>
            <a:t>сутність</a:t>
          </a:r>
          <a:r>
            <a:rPr lang="ru-RU" sz="1400" b="0" kern="1200" dirty="0" smtClean="0"/>
            <a:t>, </a:t>
          </a:r>
          <a:r>
            <a:rPr lang="ru-RU" sz="1400" b="0" kern="1200" dirty="0" err="1" smtClean="0"/>
            <a:t>функції</a:t>
          </a:r>
          <a:r>
            <a:rPr lang="ru-RU" sz="1400" b="0" kern="1200" dirty="0" smtClean="0"/>
            <a:t> та роль в </a:t>
          </a:r>
          <a:r>
            <a:rPr lang="ru-RU" sz="1400" b="0" kern="1200" dirty="0" err="1" smtClean="0"/>
            <a:t>економіці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-2462976"/>
        <a:ext cx="294270" cy="5533662"/>
      </dsp:txXfrm>
    </dsp:sp>
    <dsp:sp modelId="{69E68282-BC16-4CC8-8ABA-6D4DBD67332E}">
      <dsp:nvSpPr>
        <dsp:cNvPr id="0" name=""/>
        <dsp:cNvSpPr/>
      </dsp:nvSpPr>
      <dsp:spPr>
        <a:xfrm>
          <a:off x="226351" y="156706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26351" y="156706"/>
        <a:ext cx="2240390" cy="327103"/>
      </dsp:txXfrm>
    </dsp:sp>
    <dsp:sp modelId="{AD7A7DB2-E651-4238-887F-A3F7EE503B25}">
      <dsp:nvSpPr>
        <dsp:cNvPr id="0" name=""/>
        <dsp:cNvSpPr/>
      </dsp:nvSpPr>
      <dsp:spPr>
        <a:xfrm rot="5400000">
          <a:off x="5150312" y="1621182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Фондова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біржа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1621182"/>
        <a:ext cx="294270" cy="5533662"/>
      </dsp:txXfrm>
    </dsp:sp>
    <dsp:sp modelId="{3B5EE761-188A-471E-809C-A0E9F6DFA45A}">
      <dsp:nvSpPr>
        <dsp:cNvPr id="0" name=""/>
        <dsp:cNvSpPr/>
      </dsp:nvSpPr>
      <dsp:spPr>
        <a:xfrm>
          <a:off x="226351" y="133932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</a:t>
          </a:r>
          <a:endParaRPr lang="ru-RU" sz="1600" kern="1200" dirty="0"/>
        </a:p>
      </dsp:txBody>
      <dsp:txXfrm>
        <a:off x="226351" y="133932"/>
        <a:ext cx="2240390" cy="327103"/>
      </dsp:txXfrm>
    </dsp:sp>
    <dsp:sp modelId="{ADD22DAD-6041-4047-9F51-037DDE0BE0A6}">
      <dsp:nvSpPr>
        <dsp:cNvPr id="0" name=""/>
        <dsp:cNvSpPr/>
      </dsp:nvSpPr>
      <dsp:spPr>
        <a:xfrm rot="5400000">
          <a:off x="5150312" y="-1088225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Ринок капіталів.</a:t>
          </a:r>
          <a:endParaRPr lang="ru-RU" sz="1400" kern="1200" dirty="0"/>
        </a:p>
      </dsp:txBody>
      <dsp:txXfrm rot="5400000">
        <a:off x="5150312" y="-1088225"/>
        <a:ext cx="294270" cy="5533662"/>
      </dsp:txXfrm>
    </dsp:sp>
    <dsp:sp modelId="{F0A38B75-F634-4C0C-8545-97969C12874D}">
      <dsp:nvSpPr>
        <dsp:cNvPr id="0" name=""/>
        <dsp:cNvSpPr/>
      </dsp:nvSpPr>
      <dsp:spPr>
        <a:xfrm>
          <a:off x="226351" y="1531470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4</a:t>
          </a:r>
          <a:endParaRPr lang="ru-RU" sz="1600" kern="1200" dirty="0"/>
        </a:p>
      </dsp:txBody>
      <dsp:txXfrm>
        <a:off x="226351" y="1531470"/>
        <a:ext cx="2240390" cy="327103"/>
      </dsp:txXfrm>
    </dsp:sp>
    <dsp:sp modelId="{91029B79-4ECB-446A-A451-54BB9AE4AA42}">
      <dsp:nvSpPr>
        <dsp:cNvPr id="0" name=""/>
        <dsp:cNvSpPr/>
      </dsp:nvSpPr>
      <dsp:spPr>
        <a:xfrm rot="5400000">
          <a:off x="5150312" y="-201991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Регулювання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фінансового</a:t>
          </a:r>
          <a:r>
            <a:rPr lang="uk-UA" sz="1400" b="0" kern="1200" dirty="0" smtClean="0"/>
            <a:t> р</a:t>
          </a:r>
          <a:r>
            <a:rPr lang="ru-RU" sz="1400" b="0" kern="1200" dirty="0" smtClean="0"/>
            <a:t>инку.</a:t>
          </a:r>
          <a:endParaRPr lang="ru-RU" sz="1400" kern="1200" dirty="0"/>
        </a:p>
      </dsp:txBody>
      <dsp:txXfrm rot="5400000">
        <a:off x="5150312" y="-2019917"/>
        <a:ext cx="294270" cy="5533662"/>
      </dsp:txXfrm>
    </dsp:sp>
    <dsp:sp modelId="{086309CC-2FDF-4E79-BA9C-F38AC0155668}">
      <dsp:nvSpPr>
        <dsp:cNvPr id="0" name=""/>
        <dsp:cNvSpPr/>
      </dsp:nvSpPr>
      <dsp:spPr>
        <a:xfrm>
          <a:off x="226351" y="599778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2</a:t>
          </a:r>
          <a:endParaRPr lang="ru-RU" sz="1600" kern="1200" dirty="0"/>
        </a:p>
      </dsp:txBody>
      <dsp:txXfrm>
        <a:off x="226351" y="599778"/>
        <a:ext cx="2240390" cy="327103"/>
      </dsp:txXfrm>
    </dsp:sp>
    <dsp:sp modelId="{C4AF16E0-3DAE-478C-AE3D-7DE78F584BB3}">
      <dsp:nvSpPr>
        <dsp:cNvPr id="0" name=""/>
        <dsp:cNvSpPr/>
      </dsp:nvSpPr>
      <dsp:spPr>
        <a:xfrm rot="5400000">
          <a:off x="5150312" y="-155406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Фінансові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посередники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5400000">
        <a:off x="5150312" y="-1554064"/>
        <a:ext cx="294270" cy="5533662"/>
      </dsp:txXfrm>
    </dsp:sp>
    <dsp:sp modelId="{340AC7E3-0049-4E11-83F3-047C45F3FC5E}">
      <dsp:nvSpPr>
        <dsp:cNvPr id="0" name=""/>
        <dsp:cNvSpPr/>
      </dsp:nvSpPr>
      <dsp:spPr>
        <a:xfrm>
          <a:off x="226351" y="1065624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3</a:t>
          </a:r>
          <a:endParaRPr lang="ru-RU" sz="1600" kern="1200" dirty="0"/>
        </a:p>
      </dsp:txBody>
      <dsp:txXfrm>
        <a:off x="226351" y="1065624"/>
        <a:ext cx="2240390" cy="327103"/>
      </dsp:txXfrm>
    </dsp:sp>
    <dsp:sp modelId="{54D3E6EA-14DC-4014-9F7B-FEEA2F17A3E7}">
      <dsp:nvSpPr>
        <dsp:cNvPr id="0" name=""/>
        <dsp:cNvSpPr/>
      </dsp:nvSpPr>
      <dsp:spPr>
        <a:xfrm rot="5400000">
          <a:off x="5150312" y="-70002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/>
            <a:t>Ринок похідних фінансових інструментів.</a:t>
          </a:r>
          <a:endParaRPr lang="ru-RU" sz="1400" kern="1200" dirty="0"/>
        </a:p>
      </dsp:txBody>
      <dsp:txXfrm rot="5400000">
        <a:off x="5150312" y="-700029"/>
        <a:ext cx="294270" cy="5533662"/>
      </dsp:txXfrm>
    </dsp:sp>
    <dsp:sp modelId="{51F225F0-37B6-40F4-B56B-A0F5B64A4EDD}">
      <dsp:nvSpPr>
        <dsp:cNvPr id="0" name=""/>
        <dsp:cNvSpPr/>
      </dsp:nvSpPr>
      <dsp:spPr>
        <a:xfrm>
          <a:off x="226351" y="1919659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5</a:t>
          </a:r>
          <a:endParaRPr lang="ru-RU" sz="1600" kern="1200" dirty="0"/>
        </a:p>
      </dsp:txBody>
      <dsp:txXfrm>
        <a:off x="226351" y="1919659"/>
        <a:ext cx="2240390" cy="327103"/>
      </dsp:txXfrm>
    </dsp:sp>
    <dsp:sp modelId="{F7D730A3-8477-4A92-8603-55863A8719B7}">
      <dsp:nvSpPr>
        <dsp:cNvPr id="0" name=""/>
        <dsp:cNvSpPr/>
      </dsp:nvSpPr>
      <dsp:spPr>
        <a:xfrm rot="5400000">
          <a:off x="5150312" y="-23417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Грошовий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ринок</a:t>
          </a:r>
          <a:r>
            <a:rPr lang="ru-RU" sz="1400" b="0" kern="1200" dirty="0" smtClean="0"/>
            <a:t> та </a:t>
          </a:r>
          <a:r>
            <a:rPr lang="ru-RU" sz="1400" b="0" kern="1200" dirty="0" err="1" smtClean="0"/>
            <a:t>ринок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банківських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позичок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-234177"/>
        <a:ext cx="294270" cy="5533662"/>
      </dsp:txXfrm>
    </dsp:sp>
    <dsp:sp modelId="{948C9DF1-D81B-48B3-B042-9DCD5EF34D3C}">
      <dsp:nvSpPr>
        <dsp:cNvPr id="0" name=""/>
        <dsp:cNvSpPr/>
      </dsp:nvSpPr>
      <dsp:spPr>
        <a:xfrm>
          <a:off x="226351" y="2385505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6</a:t>
          </a:r>
          <a:endParaRPr lang="ru-RU" sz="1600" kern="1200" dirty="0"/>
        </a:p>
      </dsp:txBody>
      <dsp:txXfrm>
        <a:off x="226351" y="2385505"/>
        <a:ext cx="2240390" cy="327103"/>
      </dsp:txXfrm>
    </dsp:sp>
    <dsp:sp modelId="{A61311CA-7BC5-4D27-A918-526FBC92DCDC}">
      <dsp:nvSpPr>
        <dsp:cNvPr id="0" name=""/>
        <dsp:cNvSpPr/>
      </dsp:nvSpPr>
      <dsp:spPr>
        <a:xfrm rot="5400000">
          <a:off x="5150312" y="23164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Валютний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ринок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231649"/>
        <a:ext cx="294270" cy="5533662"/>
      </dsp:txXfrm>
    </dsp:sp>
    <dsp:sp modelId="{28C54D4E-BE80-4907-A1CB-800D963ACDD5}">
      <dsp:nvSpPr>
        <dsp:cNvPr id="0" name=""/>
        <dsp:cNvSpPr/>
      </dsp:nvSpPr>
      <dsp:spPr>
        <a:xfrm>
          <a:off x="226351" y="3317197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8</a:t>
          </a:r>
          <a:endParaRPr lang="ru-RU" sz="1600" kern="1200" dirty="0"/>
        </a:p>
      </dsp:txBody>
      <dsp:txXfrm>
        <a:off x="226351" y="3317197"/>
        <a:ext cx="2240390" cy="327103"/>
      </dsp:txXfrm>
    </dsp:sp>
    <dsp:sp modelId="{500235A3-24F8-4FFB-95EE-07FFE91B9C64}">
      <dsp:nvSpPr>
        <dsp:cNvPr id="0" name=""/>
        <dsp:cNvSpPr/>
      </dsp:nvSpPr>
      <dsp:spPr>
        <a:xfrm rot="5400000">
          <a:off x="5150312" y="697501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Процентні</a:t>
          </a:r>
          <a:r>
            <a:rPr lang="ru-RU" sz="1400" b="0" kern="1200" dirty="0" smtClean="0"/>
            <a:t> ставки та </a:t>
          </a:r>
          <a:r>
            <a:rPr lang="ru-RU" sz="1400" b="0" kern="1200" dirty="0" err="1" smtClean="0"/>
            <a:t>вартість</a:t>
          </a:r>
          <a:r>
            <a:rPr lang="ru-RU" sz="1400" b="0" kern="1200" dirty="0" smtClean="0"/>
            <a:t> грошей</a:t>
          </a:r>
          <a:r>
            <a:rPr lang="uk-UA" sz="1400" b="0" kern="1200" dirty="0" smtClean="0"/>
            <a:t> у </a:t>
          </a:r>
          <a:r>
            <a:rPr lang="ru-RU" sz="1400" b="0" kern="1200" dirty="0" err="1" smtClean="0"/>
            <a:t>часі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697501"/>
        <a:ext cx="294270" cy="5533662"/>
      </dsp:txXfrm>
    </dsp:sp>
    <dsp:sp modelId="{1BC98EDD-01C6-48D5-9900-7B18274A0F20}">
      <dsp:nvSpPr>
        <dsp:cNvPr id="0" name=""/>
        <dsp:cNvSpPr/>
      </dsp:nvSpPr>
      <dsp:spPr>
        <a:xfrm>
          <a:off x="226351" y="2851351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7</a:t>
          </a:r>
          <a:endParaRPr lang="ru-RU" sz="1600" kern="1200" dirty="0"/>
        </a:p>
      </dsp:txBody>
      <dsp:txXfrm>
        <a:off x="226351" y="2851351"/>
        <a:ext cx="2240390" cy="327103"/>
      </dsp:txXfrm>
    </dsp:sp>
    <dsp:sp modelId="{513E4642-581E-4A7C-B48D-C6ED68FCB327}">
      <dsp:nvSpPr>
        <dsp:cNvPr id="0" name=""/>
        <dsp:cNvSpPr/>
      </dsp:nvSpPr>
      <dsp:spPr>
        <a:xfrm rot="5400000">
          <a:off x="5150312" y="116335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err="1" smtClean="0"/>
            <a:t>Ризик</a:t>
          </a:r>
          <a:r>
            <a:rPr lang="ru-RU" sz="1400" b="0" kern="1200" dirty="0" smtClean="0"/>
            <a:t>,  </a:t>
          </a:r>
          <a:r>
            <a:rPr lang="ru-RU" sz="1400" b="0" kern="1200" dirty="0" err="1" smtClean="0"/>
            <a:t>методи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його</a:t>
          </a:r>
          <a:r>
            <a:rPr lang="ru-RU" sz="1400" b="0" kern="1200" dirty="0" smtClean="0"/>
            <a:t> </a:t>
          </a:r>
          <a:r>
            <a:rPr lang="ru-RU" sz="1400" b="0" kern="1200" dirty="0" err="1" smtClean="0"/>
            <a:t>оцінки</a:t>
          </a:r>
          <a:r>
            <a:rPr lang="ru-RU" sz="1400" b="0" kern="1200" dirty="0" smtClean="0"/>
            <a:t> та </a:t>
          </a:r>
          <a:r>
            <a:rPr lang="ru-RU" sz="1400" b="0" kern="1200" dirty="0" err="1" smtClean="0"/>
            <a:t>управління</a:t>
          </a:r>
          <a:r>
            <a:rPr lang="ru-RU" sz="1400" b="0" kern="1200" dirty="0" smtClean="0"/>
            <a:t>.</a:t>
          </a:r>
          <a:endParaRPr lang="ru-RU" sz="1400" kern="1200" dirty="0"/>
        </a:p>
      </dsp:txBody>
      <dsp:txXfrm rot="5400000">
        <a:off x="5150312" y="1163354"/>
        <a:ext cx="294270" cy="5533662"/>
      </dsp:txXfrm>
    </dsp:sp>
    <dsp:sp modelId="{A57C7F56-00A7-426B-B203-64B97F2807CD}">
      <dsp:nvSpPr>
        <dsp:cNvPr id="0" name=""/>
        <dsp:cNvSpPr/>
      </dsp:nvSpPr>
      <dsp:spPr>
        <a:xfrm>
          <a:off x="226351" y="378304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9</a:t>
          </a:r>
          <a:endParaRPr lang="ru-RU" sz="1600" kern="1200" dirty="0"/>
        </a:p>
      </dsp:txBody>
      <dsp:txXfrm>
        <a:off x="226351" y="3783043"/>
        <a:ext cx="2240390" cy="327103"/>
      </dsp:txXfrm>
    </dsp:sp>
    <dsp:sp modelId="{DB695B73-3375-41F9-B052-C19260A94535}">
      <dsp:nvSpPr>
        <dsp:cNvPr id="0" name=""/>
        <dsp:cNvSpPr/>
      </dsp:nvSpPr>
      <dsp:spPr>
        <a:xfrm>
          <a:off x="226974" y="427166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10</a:t>
          </a:r>
          <a:endParaRPr lang="ru-RU" sz="1600" kern="1200" dirty="0"/>
        </a:p>
      </dsp:txBody>
      <dsp:txXfrm>
        <a:off x="226974" y="4271663"/>
        <a:ext cx="2240390" cy="32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Фондовий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ринок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547664" y="1484784"/>
            <a:ext cx="6019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вивчення особливостей функціонування вітчизняного фондового ринку та формування у студентів знань про умови, форми та методи діяльності на фондовому ринку на тлі правового простору України та з врахуванням світових тенденцій.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068960"/>
            <a:ext cx="60198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uk-UA" sz="1200" dirty="0" smtClean="0">
                <a:solidFill>
                  <a:schemeClr val="bg1"/>
                </a:solidFill>
              </a:rPr>
              <a:t>опанування теоретичних та практичних засад побудови ринку фінансових послуг як цілісного механізму перерозподілу фінансових активів між державою, фізичними та юридичними особами; формування комплексного розуміння взаємозв`язків, які виникають між учасниками ринку фінансових послуг та системою фінансових інститутів; опанування засад нормативно-законодавчої бази, що регламентує діяльність професійних та непрофесійних учасників ринку фінансових </a:t>
            </a:r>
            <a:r>
              <a:rPr lang="uk-UA" sz="1200" dirty="0" smtClean="0">
                <a:solidFill>
                  <a:schemeClr val="bg1"/>
                </a:solidFill>
              </a:rPr>
              <a:t>послуг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019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uk-UA" sz="1600" dirty="0" smtClean="0">
                <a:solidFill>
                  <a:schemeClr val="bg1"/>
                </a:solidFill>
              </a:rPr>
              <a:t>організація операцій на фондовому ринку, </a:t>
            </a:r>
            <a:r>
              <a:rPr lang="ru-RU" sz="1600" dirty="0" err="1" smtClean="0">
                <a:solidFill>
                  <a:schemeClr val="bg1"/>
                </a:solidFill>
              </a:rPr>
              <a:t>особливост</a:t>
            </a:r>
            <a:r>
              <a:rPr lang="uk-UA" sz="1600" dirty="0" smtClean="0">
                <a:solidFill>
                  <a:schemeClr val="bg1"/>
                </a:solidFill>
              </a:rPr>
              <a:t>і </a:t>
            </a:r>
            <a:r>
              <a:rPr lang="ru-RU" sz="16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світових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фондових</a:t>
            </a:r>
            <a:r>
              <a:rPr lang="ru-RU" sz="1600" dirty="0" smtClean="0">
                <a:solidFill>
                  <a:schemeClr val="bg1"/>
                </a:solidFill>
              </a:rPr>
              <a:t> систем,  </a:t>
            </a:r>
            <a:r>
              <a:rPr lang="ru-RU" sz="1600" dirty="0" err="1" smtClean="0">
                <a:solidFill>
                  <a:schemeClr val="bg1"/>
                </a:solidFill>
              </a:rPr>
              <a:t>політик</a:t>
            </a:r>
            <a:r>
              <a:rPr lang="uk-UA" sz="1600" dirty="0" smtClean="0">
                <a:solidFill>
                  <a:schemeClr val="bg1"/>
                </a:solidFill>
              </a:rPr>
              <a:t>а </a:t>
            </a:r>
            <a:r>
              <a:rPr lang="ru-RU" sz="1600" dirty="0" err="1" smtClean="0">
                <a:solidFill>
                  <a:schemeClr val="bg1"/>
                </a:solidFill>
              </a:rPr>
              <a:t>формування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портфельних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інвестицій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 eaLnBrk="0" hangingPunct="0"/>
            <a:endParaRPr lang="ru-RU" sz="16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548680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920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600" dirty="0" err="1" smtClean="0"/>
              <a:t>Буднік</a:t>
            </a:r>
            <a:r>
              <a:rPr lang="ru-RU" sz="1600" dirty="0" smtClean="0"/>
              <a:t> </a:t>
            </a:r>
            <a:r>
              <a:rPr lang="ru-RU" sz="1600" dirty="0" smtClean="0"/>
              <a:t>М.М. </a:t>
            </a:r>
            <a:r>
              <a:rPr lang="ru-RU" sz="1600" dirty="0" err="1" smtClean="0"/>
              <a:t>Фінансовий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ринок</a:t>
            </a:r>
            <a:r>
              <a:rPr lang="ru-RU" sz="1600" dirty="0" smtClean="0"/>
              <a:t>: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посіб</a:t>
            </a:r>
            <a:r>
              <a:rPr lang="ru-RU" sz="1600" dirty="0" smtClean="0"/>
              <a:t>. / </a:t>
            </a:r>
            <a:r>
              <a:rPr lang="ru-RU" sz="1600" dirty="0" err="1" smtClean="0"/>
              <a:t>Буднік</a:t>
            </a:r>
            <a:r>
              <a:rPr lang="ru-RU" sz="1600" dirty="0" smtClean="0"/>
              <a:t> М.М., Мартюшева Л.С., </a:t>
            </a:r>
            <a:r>
              <a:rPr lang="ru-RU" sz="1600" dirty="0" err="1" smtClean="0"/>
              <a:t>Сабіна</a:t>
            </a:r>
            <a:r>
              <a:rPr lang="ru-RU" sz="1600" dirty="0" smtClean="0"/>
              <a:t> Н.В. – К.: Центр </a:t>
            </a:r>
            <a:r>
              <a:rPr lang="ru-RU" sz="1600" dirty="0" err="1" smtClean="0"/>
              <a:t>учбової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, 2009. – 334 с. </a:t>
            </a:r>
            <a:endParaRPr lang="ru-RU" sz="1600" dirty="0" smtClean="0"/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err="1" smtClean="0"/>
              <a:t>Еш</a:t>
            </a:r>
            <a:r>
              <a:rPr lang="ru-RU" sz="1600" dirty="0" smtClean="0"/>
              <a:t> С.М. </a:t>
            </a:r>
            <a:r>
              <a:rPr lang="ru-RU" sz="1600" dirty="0" err="1" smtClean="0"/>
              <a:t>Фінансовий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ринок</a:t>
            </a:r>
            <a:r>
              <a:rPr lang="ru-RU" sz="1600" dirty="0" smtClean="0"/>
              <a:t>: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посіб</a:t>
            </a:r>
            <a:r>
              <a:rPr lang="ru-RU" sz="1600" dirty="0" smtClean="0"/>
              <a:t>. для студ. </a:t>
            </a:r>
            <a:r>
              <a:rPr lang="ru-RU" sz="1600" dirty="0" err="1" smtClean="0"/>
              <a:t>вищих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закладів</a:t>
            </a:r>
            <a:r>
              <a:rPr lang="ru-RU" sz="1600" dirty="0" smtClean="0"/>
              <a:t> / С.М. </a:t>
            </a:r>
            <a:r>
              <a:rPr lang="ru-RU" sz="1600" dirty="0" err="1" smtClean="0"/>
              <a:t>Еш</a:t>
            </a:r>
            <a:r>
              <a:rPr lang="ru-RU" sz="1600" dirty="0" smtClean="0"/>
              <a:t>. – 2-ге вид. – К.: Центр </a:t>
            </a:r>
            <a:r>
              <a:rPr lang="ru-RU" sz="1600" dirty="0" err="1" smtClean="0"/>
              <a:t>учбової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, 2011. – 528 с. </a:t>
            </a:r>
            <a:endParaRPr lang="ru-RU" sz="1600" dirty="0" smtClean="0"/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err="1" smtClean="0"/>
              <a:t>Колодізєв</a:t>
            </a:r>
            <a:r>
              <a:rPr lang="ru-RU" sz="1600" dirty="0" smtClean="0"/>
              <a:t> О.М. </a:t>
            </a:r>
            <a:r>
              <a:rPr lang="ru-RU" sz="1600" dirty="0" err="1" smtClean="0"/>
              <a:t>Гроші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кредит: </a:t>
            </a:r>
            <a:r>
              <a:rPr lang="ru-RU" sz="1600" dirty="0" err="1" smtClean="0"/>
              <a:t>підручник</a:t>
            </a:r>
            <a:r>
              <a:rPr lang="ru-RU" sz="1600" dirty="0" smtClean="0"/>
              <a:t> / О.М. </a:t>
            </a:r>
            <a:r>
              <a:rPr lang="ru-RU" sz="1600" dirty="0" err="1" smtClean="0"/>
              <a:t>Колодізєв</a:t>
            </a:r>
            <a:r>
              <a:rPr lang="ru-RU" sz="1600" dirty="0" smtClean="0"/>
              <a:t>, В.Ф. </a:t>
            </a:r>
            <a:r>
              <a:rPr lang="ru-RU" sz="1600" dirty="0" err="1" smtClean="0"/>
              <a:t>Колесніченко</a:t>
            </a:r>
            <a:r>
              <a:rPr lang="ru-RU" sz="1600" dirty="0" smtClean="0"/>
              <a:t>. – К</a:t>
            </a:r>
            <a:r>
              <a:rPr lang="ru-RU" sz="1600" dirty="0" smtClean="0"/>
              <a:t>.: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, 2010. – 615 </a:t>
            </a:r>
            <a:r>
              <a:rPr lang="ru-RU" sz="1600" dirty="0" smtClean="0"/>
              <a:t>с.</a:t>
            </a:r>
          </a:p>
          <a:p>
            <a:pPr marL="342900" indent="-342900"/>
            <a:r>
              <a:rPr lang="ru-RU" sz="1600" dirty="0" err="1" smtClean="0"/>
              <a:t>Цінні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папери</a:t>
            </a:r>
            <a:r>
              <a:rPr lang="ru-RU" sz="1600" dirty="0" smtClean="0"/>
              <a:t>: </a:t>
            </a:r>
            <a:r>
              <a:rPr lang="ru-RU" sz="1600" dirty="0" err="1" smtClean="0"/>
              <a:t>підручник</a:t>
            </a:r>
            <a:r>
              <a:rPr lang="ru-RU" sz="1600" dirty="0" smtClean="0"/>
              <a:t> </a:t>
            </a:r>
            <a:r>
              <a:rPr lang="ru-RU" sz="1600" dirty="0" smtClean="0"/>
              <a:t>/ За ред. В.Д. Базилевича </a:t>
            </a:r>
            <a:r>
              <a:rPr lang="ru-RU" sz="1600" dirty="0" smtClean="0"/>
              <a:t>.К.: </a:t>
            </a:r>
            <a:r>
              <a:rPr lang="ru-RU" sz="1600" dirty="0" err="1" smtClean="0"/>
              <a:t>Видавництво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, 2011. -620с.</a:t>
            </a:r>
          </a:p>
          <a:p>
            <a:pPr marL="342900" indent="-342900"/>
            <a:r>
              <a:rPr lang="ru-RU" sz="1600" dirty="0" err="1" smtClean="0"/>
              <a:t>Фондовий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ринок</a:t>
            </a:r>
            <a:r>
              <a:rPr lang="ru-RU" sz="1600" dirty="0" smtClean="0"/>
              <a:t>: </a:t>
            </a:r>
            <a:r>
              <a:rPr lang="ru-RU" sz="1600" dirty="0" smtClean="0"/>
              <a:t>Практикум </a:t>
            </a:r>
            <a:r>
              <a:rPr lang="ru-RU" sz="1600" dirty="0" smtClean="0"/>
              <a:t>/ За ред. В.Д. Базилевича .К.: </a:t>
            </a:r>
            <a:r>
              <a:rPr lang="ru-RU" sz="1600" dirty="0" err="1" smtClean="0"/>
              <a:t>Видавництво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, </a:t>
            </a:r>
            <a:r>
              <a:rPr lang="ru-RU" sz="1600" dirty="0" smtClean="0"/>
              <a:t>2017. -718с.</a:t>
            </a:r>
            <a:r>
              <a:rPr lang="ru-RU" sz="1600" b="1" dirty="0" smtClean="0"/>
              <a:t> </a:t>
            </a:r>
            <a:endParaRPr lang="ru-RU" sz="1600" b="1" dirty="0" smtClean="0"/>
          </a:p>
          <a:p>
            <a:pPr marL="342900" indent="-342900"/>
            <a:r>
              <a:rPr lang="ru-RU" sz="1600" dirty="0" err="1" smtClean="0"/>
              <a:t>Ваніна</a:t>
            </a:r>
            <a:r>
              <a:rPr lang="ru-RU" sz="1600" dirty="0" smtClean="0"/>
              <a:t> Н.,  Грищенко О.В. </a:t>
            </a:r>
            <a:r>
              <a:rPr lang="ru-RU" sz="1600" dirty="0" err="1" smtClean="0"/>
              <a:t>Ринок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паперів</a:t>
            </a:r>
            <a:r>
              <a:rPr lang="ru-RU" sz="1600" dirty="0" smtClean="0"/>
              <a:t>. Практикум. </a:t>
            </a:r>
            <a:r>
              <a:rPr lang="ru-RU" sz="1600" dirty="0" err="1" smtClean="0"/>
              <a:t>Навчальний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посібник</a:t>
            </a:r>
            <a:r>
              <a:rPr lang="ru-RU" sz="1600" dirty="0" smtClean="0"/>
              <a:t> К.: ЦУЛ, 2018. – 176 с.</a:t>
            </a:r>
          </a:p>
          <a:p>
            <a:pPr marL="342900" indent="-342900"/>
            <a:endParaRPr lang="ru-RU" sz="1600" dirty="0" smtClean="0"/>
          </a:p>
          <a:p>
            <a:pPr marL="342900" indent="-342900"/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630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  <vt:lpstr>Слайд 5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60</cp:revision>
  <dcterms:created xsi:type="dcterms:W3CDTF">2017-06-04T12:24:27Z</dcterms:created>
  <dcterms:modified xsi:type="dcterms:W3CDTF">2020-06-05T18:39:29Z</dcterms:modified>
</cp:coreProperties>
</file>